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9" autoAdjust="0"/>
    <p:restoredTop sz="94660"/>
  </p:normalViewPr>
  <p:slideViewPr>
    <p:cSldViewPr>
      <p:cViewPr>
        <p:scale>
          <a:sx n="50" d="100"/>
          <a:sy n="50" d="100"/>
        </p:scale>
        <p:origin x="-2760" y="-14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0657-B03E-4896-9177-6E1FFB4222F3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52DC-0A0C-4954-969C-8F0F38822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85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0657-B03E-4896-9177-6E1FFB4222F3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52DC-0A0C-4954-969C-8F0F38822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57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0657-B03E-4896-9177-6E1FFB4222F3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52DC-0A0C-4954-969C-8F0F38822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35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0657-B03E-4896-9177-6E1FFB4222F3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52DC-0A0C-4954-969C-8F0F38822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65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0657-B03E-4896-9177-6E1FFB4222F3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52DC-0A0C-4954-969C-8F0F38822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2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0657-B03E-4896-9177-6E1FFB4222F3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52DC-0A0C-4954-969C-8F0F38822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75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0657-B03E-4896-9177-6E1FFB4222F3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52DC-0A0C-4954-969C-8F0F38822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36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0657-B03E-4896-9177-6E1FFB4222F3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52DC-0A0C-4954-969C-8F0F38822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69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0657-B03E-4896-9177-6E1FFB4222F3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52DC-0A0C-4954-969C-8F0F38822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53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0657-B03E-4896-9177-6E1FFB4222F3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52DC-0A0C-4954-969C-8F0F38822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69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0657-B03E-4896-9177-6E1FFB4222F3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52DC-0A0C-4954-969C-8F0F38822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98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10657-B03E-4896-9177-6E1FFB4222F3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A52DC-0A0C-4954-969C-8F0F38822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31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721548" y="3008650"/>
            <a:ext cx="1426515" cy="3183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409181" y="1812954"/>
            <a:ext cx="3312368" cy="2391393"/>
            <a:chOff x="409181" y="1812954"/>
            <a:chExt cx="3312368" cy="2391393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625205" y="2080690"/>
              <a:ext cx="3057247" cy="18774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力学的</a:t>
              </a:r>
              <a:endParaRPr kumimoji="1" lang="en-US" altLang="ja-JP" sz="4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kumimoji="1" lang="ja-JP" altLang="en-US" sz="4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エネルギー</a:t>
              </a:r>
              <a:endParaRPr kumimoji="1" lang="en-US" altLang="ja-JP" sz="4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保存則</a:t>
              </a:r>
              <a:endPara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409181" y="1812954"/>
              <a:ext cx="3312368" cy="2391393"/>
            </a:xfrm>
            <a:prstGeom prst="round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5148064" y="2289237"/>
            <a:ext cx="3528392" cy="1512168"/>
            <a:chOff x="5148064" y="2289237"/>
            <a:chExt cx="3528392" cy="1512168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5676106" y="2727020"/>
              <a:ext cx="249299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熱量</a:t>
              </a: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保存則</a:t>
              </a:r>
              <a:endPara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5148064" y="2289237"/>
              <a:ext cx="3528392" cy="151216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角丸四角形 14"/>
          <p:cNvSpPr/>
          <p:nvPr/>
        </p:nvSpPr>
        <p:spPr>
          <a:xfrm>
            <a:off x="154060" y="1056870"/>
            <a:ext cx="8738420" cy="431634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吹き出し 15"/>
          <p:cNvSpPr/>
          <p:nvPr/>
        </p:nvSpPr>
        <p:spPr>
          <a:xfrm>
            <a:off x="6979047" y="1812954"/>
            <a:ext cx="1584176" cy="720080"/>
          </a:xfrm>
          <a:prstGeom prst="wedgeRoundRectCallout">
            <a:avLst>
              <a:gd name="adj1" fmla="val -45648"/>
              <a:gd name="adj2" fmla="val 79115"/>
              <a:gd name="adj3" fmla="val 16667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エネルギー</a:t>
            </a:r>
            <a:endParaRPr kumimoji="1"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55576" y="5517232"/>
            <a:ext cx="8443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トータル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kumimoji="1" lang="ja-JP" altLang="en-US" sz="4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「エネルギー」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は保存する。</a:t>
            </a:r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3048652" y="3441365"/>
            <a:ext cx="5156069" cy="1571811"/>
            <a:chOff x="3048652" y="3441365"/>
            <a:chExt cx="5156069" cy="1571811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3048652" y="3441365"/>
              <a:ext cx="3190711" cy="1571811"/>
              <a:chOff x="3048652" y="3441365"/>
              <a:chExt cx="3190711" cy="1571811"/>
            </a:xfrm>
          </p:grpSpPr>
          <p:sp>
            <p:nvSpPr>
              <p:cNvPr id="9" name="右矢印 8"/>
              <p:cNvSpPr/>
              <p:nvPr/>
            </p:nvSpPr>
            <p:spPr>
              <a:xfrm rot="16200000">
                <a:off x="4002757" y="3693393"/>
                <a:ext cx="864096" cy="360040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9" name="グループ化 18"/>
              <p:cNvGrpSpPr/>
              <p:nvPr/>
            </p:nvGrpSpPr>
            <p:grpSpPr>
              <a:xfrm>
                <a:off x="3048652" y="4365104"/>
                <a:ext cx="3190711" cy="648072"/>
                <a:chOff x="3048652" y="4365104"/>
                <a:chExt cx="3190711" cy="648072"/>
              </a:xfrm>
            </p:grpSpPr>
            <p:sp>
              <p:nvSpPr>
                <p:cNvPr id="14" name="正方形/長方形 13"/>
                <p:cNvSpPr/>
                <p:nvPr/>
              </p:nvSpPr>
              <p:spPr>
                <a:xfrm>
                  <a:off x="3048652" y="4365104"/>
                  <a:ext cx="3190711" cy="64807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" name="テキスト ボックス 9"/>
                <p:cNvSpPr txBox="1"/>
                <p:nvPr/>
              </p:nvSpPr>
              <p:spPr>
                <a:xfrm>
                  <a:off x="3265736" y="4437112"/>
                  <a:ext cx="269817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28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ジュールの実験</a:t>
                  </a:r>
                  <a:endParaRPr kumimoji="1" lang="ja-JP" altLang="en-US" sz="28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3" name="テキスト ボックス 22"/>
            <p:cNvSpPr txBox="1"/>
            <p:nvPr/>
          </p:nvSpPr>
          <p:spPr>
            <a:xfrm>
              <a:off x="6274384" y="4437112"/>
              <a:ext cx="19303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>
                  <a:latin typeface="Times New Roman" panose="02020603050405020304" pitchFamily="18" charset="0"/>
                  <a:ea typeface="Arial Unicode MS" panose="020B0604020202020204" pitchFamily="50" charset="-128"/>
                  <a:cs typeface="Times New Roman" panose="02020603050405020304" pitchFamily="18" charset="0"/>
                </a:rPr>
                <a:t>1cal </a:t>
              </a:r>
              <a:r>
                <a:rPr lang="en-US" altLang="ja-JP" sz="2800" dirty="0" smtClean="0">
                  <a:latin typeface="Times New Roman" panose="02020603050405020304" pitchFamily="18" charset="0"/>
                  <a:ea typeface="Arial Unicode MS" panose="020B0604020202020204" pitchFamily="50" charset="-128"/>
                  <a:cs typeface="Times New Roman" panose="02020603050405020304" pitchFamily="18" charset="0"/>
                </a:rPr>
                <a:t> =  4.2J</a:t>
              </a:r>
              <a:endParaRPr lang="ja-JP" altLang="en-US" sz="2800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3563888" y="1268760"/>
            <a:ext cx="5116310" cy="1596541"/>
            <a:chOff x="3563888" y="1268760"/>
            <a:chExt cx="5116310" cy="1596541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3563888" y="1268760"/>
              <a:ext cx="3190711" cy="1596541"/>
              <a:chOff x="3721549" y="1268760"/>
              <a:chExt cx="3190711" cy="1596541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3721549" y="1268760"/>
                <a:ext cx="3190711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3865565" y="1393612"/>
                <a:ext cx="26981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熱力学第１法則</a:t>
                </a:r>
                <a:endPara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2" name="右矢印 11"/>
              <p:cNvSpPr/>
              <p:nvPr/>
            </p:nvSpPr>
            <p:spPr>
              <a:xfrm rot="5400000">
                <a:off x="4031940" y="2253233"/>
                <a:ext cx="864096" cy="360040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" name="テキスト ボックス 24"/>
            <p:cNvSpPr txBox="1"/>
            <p:nvPr/>
          </p:nvSpPr>
          <p:spPr>
            <a:xfrm>
              <a:off x="6804363" y="1268760"/>
              <a:ext cx="18758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i="1" dirty="0" smtClean="0">
                  <a:latin typeface="Times New Roman" panose="02020603050405020304" pitchFamily="18" charset="0"/>
                  <a:ea typeface="Arial Unicode MS" panose="020B0604020202020204" pitchFamily="50" charset="-128"/>
                  <a:cs typeface="Times New Roman" panose="02020603050405020304" pitchFamily="18" charset="0"/>
                </a:rPr>
                <a:t>Q=ΔU</a:t>
              </a:r>
              <a:r>
                <a:rPr kumimoji="1" lang="ja-JP" altLang="en-US" sz="2800" i="1" dirty="0" smtClean="0">
                  <a:latin typeface="Times New Roman" panose="02020603050405020304" pitchFamily="18" charset="0"/>
                  <a:ea typeface="Arial Unicode MS" panose="020B0604020202020204" pitchFamily="50" charset="-128"/>
                  <a:cs typeface="Times New Roman" panose="02020603050405020304" pitchFamily="18" charset="0"/>
                </a:rPr>
                <a:t>＋</a:t>
              </a:r>
              <a:r>
                <a:rPr kumimoji="1" lang="en-US" altLang="ja-JP" sz="2800" i="1" dirty="0" smtClean="0">
                  <a:latin typeface="Times New Roman" panose="02020603050405020304" pitchFamily="18" charset="0"/>
                  <a:ea typeface="Arial Unicode MS" panose="020B0604020202020204" pitchFamily="50" charset="-128"/>
                  <a:cs typeface="Times New Roman" panose="02020603050405020304" pitchFamily="18" charset="0"/>
                </a:rPr>
                <a:t>W</a:t>
              </a:r>
              <a:endParaRPr kumimoji="1" lang="ja-JP" altLang="en-US" sz="2800" i="1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795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6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251520" y="1496087"/>
            <a:ext cx="8494633" cy="2027568"/>
            <a:chOff x="251520" y="1496087"/>
            <a:chExt cx="8494633" cy="2027568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251520" y="1496087"/>
              <a:ext cx="849463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○世の中様々な形態で「エネルギー」が</a:t>
              </a:r>
              <a:endPara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kumimoji="1" lang="ja-JP" altLang="en-US" sz="3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　　　　　　存在</a:t>
              </a:r>
              <a:r>
                <a:rPr kumimoji="1" lang="ja-JP" altLang="en-US" sz="3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して</a:t>
              </a:r>
              <a:r>
                <a:rPr kumimoji="1" lang="ja-JP" altLang="en-US" sz="3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いる。</a:t>
              </a:r>
              <a:endParaRPr kumimoji="1" lang="en-US" altLang="ja-JP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83568" y="2754214"/>
              <a:ext cx="469872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それらの総量は、</a:t>
              </a:r>
              <a:endParaRPr kumimoji="1" lang="en-US" altLang="ja-JP" sz="4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251520" y="4504473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○エネルギーは、</a:t>
            </a:r>
            <a:endParaRPr kumimoji="1"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551718" y="3451647"/>
            <a:ext cx="58448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一定で、変化しない</a:t>
            </a:r>
            <a:endParaRPr lang="en-US" altLang="ja-JP" sz="4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93230" y="5179839"/>
            <a:ext cx="82786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生成しない。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かつ　</a:t>
            </a:r>
            <a:r>
              <a:rPr lang="ja-JP" altLang="en-US" sz="4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消滅しない。</a:t>
            </a:r>
            <a:endParaRPr lang="en-US" altLang="ja-JP" sz="4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5536" y="332656"/>
            <a:ext cx="8302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エネルギーが、保存するということは</a:t>
            </a:r>
            <a:r>
              <a:rPr kumimoji="1" lang="en-US" altLang="ja-JP" sz="36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5283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92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4/46/Mount_Komekura_Photovoltaic_power_plant_Jan2012.JPG/1280px-Mount_Komekura_Photovoltaic_power_plant_Jan2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24128" cy="429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b/b6/Solar_tw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861048"/>
            <a:ext cx="5849888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5930439" y="645368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太陽光発電</a:t>
            </a:r>
            <a:endParaRPr kumimoji="1" lang="en-US" altLang="ja-JP" sz="4400" b="1" dirty="0" smtClean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897" y="5899919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太陽熱発電</a:t>
            </a:r>
            <a:endParaRPr kumimoji="1" lang="en-US" altLang="ja-JP" sz="4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62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512" y="692696"/>
            <a:ext cx="921277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エネルギー保存則で</a:t>
            </a:r>
            <a:endParaRPr lang="en-US" altLang="ja-JP" sz="4400" b="1" dirty="0" smtClean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世の中は、どれくらい</a:t>
            </a:r>
            <a:r>
              <a:rPr kumimoji="1" lang="ja-JP" altLang="en-US" sz="44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語れるのか？</a:t>
            </a:r>
            <a:endParaRPr kumimoji="1" lang="en-US" altLang="ja-JP" sz="4400" b="1" dirty="0" smtClean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3774" y="2492896"/>
            <a:ext cx="89562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○必ず</a:t>
            </a:r>
            <a:r>
              <a:rPr lang="ja-JP" altLang="en-US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何かの</a:t>
            </a: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エネルギーが、</a:t>
            </a:r>
            <a:endParaRPr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何かの</a:t>
            </a: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エネルギーに</a:t>
            </a:r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変わっているのか。</a:t>
            </a:r>
            <a:endParaRPr kumimoji="1"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3774" y="4221088"/>
            <a:ext cx="75713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○エネルギーが保存すれば</a:t>
            </a: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どんな現象でも</a:t>
            </a: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起こりうるのか。</a:t>
            </a:r>
            <a:endParaRPr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17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96</Words>
  <Application>Microsoft Office PowerPoint</Application>
  <PresentationFormat>画面に合わせる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富山県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樋掛雅則</dc:creator>
  <cp:lastModifiedBy>樋掛雅則</cp:lastModifiedBy>
  <cp:revision>4</cp:revision>
  <dcterms:created xsi:type="dcterms:W3CDTF">2014-11-12T01:38:32Z</dcterms:created>
  <dcterms:modified xsi:type="dcterms:W3CDTF">2014-11-12T02:13:55Z</dcterms:modified>
</cp:coreProperties>
</file>